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57" r:id="rId7"/>
    <p:sldId id="259" r:id="rId8"/>
    <p:sldId id="271" r:id="rId9"/>
    <p:sldId id="267" r:id="rId10"/>
    <p:sldId id="268" r:id="rId11"/>
    <p:sldId id="272" r:id="rId12"/>
    <p:sldId id="273" r:id="rId13"/>
    <p:sldId id="265" r:id="rId14"/>
    <p:sldId id="260" r:id="rId15"/>
    <p:sldId id="269" r:id="rId16"/>
    <p:sldId id="261" r:id="rId17"/>
    <p:sldId id="270" r:id="rId18"/>
    <p:sldId id="262" r:id="rId19"/>
    <p:sldId id="263" r:id="rId20"/>
    <p:sldId id="266" r:id="rId21"/>
  </p:sldIdLst>
  <p:sldSz cx="12192000" cy="6858000"/>
  <p:notesSz cx="6858000" cy="9144000"/>
  <p:embeddedFontLst>
    <p:embeddedFont>
      <p:font typeface="나눔고딕" panose="020B0600000101010101" charset="-127"/>
      <p:regular r:id="rId23"/>
    </p:embeddedFont>
    <p:embeddedFont>
      <p:font typeface="Airbnb Cereal App" panose="020B0702020203020204" pitchFamily="34" charset="-18"/>
      <p:bold r:id="rId24"/>
    </p:embeddedFont>
    <p:embeddedFont>
      <p:font typeface="Airbnb Cereal App Extra" panose="020B0802020203020204" pitchFamily="34" charset="-18"/>
      <p:bold r:id="rId25"/>
    </p:embeddedFont>
    <p:embeddedFont>
      <p:font typeface="Inter" panose="020B0502030000000004" pitchFamily="34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도현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770"/>
    <a:srgbClr val="FF6600"/>
    <a:srgbClr val="050707"/>
    <a:srgbClr val="F9E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3B3B7-AFED-4C72-AA8A-65E309B4F0F4}" v="221" dt="2020-11-01T06:02:3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71309" autoAdjust="0"/>
  </p:normalViewPr>
  <p:slideViewPr>
    <p:cSldViewPr snapToGrid="0">
      <p:cViewPr varScale="1">
        <p:scale>
          <a:sx n="81" d="100"/>
          <a:sy n="81" d="100"/>
        </p:scale>
        <p:origin x="204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1764-4636-4C7D-A781-71950F54A0E0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34DCF-0C1A-4579-B119-B2C70C3E9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의 주제는 고객의 직업</a:t>
            </a:r>
            <a:r>
              <a:rPr lang="en-US" altLang="ko-KR" dirty="0"/>
              <a:t>, </a:t>
            </a:r>
            <a:r>
              <a:rPr lang="ko-KR" altLang="en-US" dirty="0"/>
              <a:t>대출금 여부</a:t>
            </a:r>
            <a:r>
              <a:rPr lang="en-US" altLang="ko-KR" dirty="0"/>
              <a:t>, </a:t>
            </a:r>
            <a:r>
              <a:rPr lang="ko-KR" altLang="en-US" dirty="0"/>
              <a:t>나이와 같은 여러 정보를 이용하여 고객이 정기계금을 </a:t>
            </a:r>
            <a:r>
              <a:rPr lang="ko-KR" altLang="en-US" dirty="0" err="1"/>
              <a:t>들을지에</a:t>
            </a:r>
            <a:r>
              <a:rPr lang="ko-KR" altLang="en-US" dirty="0"/>
              <a:t> 대한 여부를 결정하는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5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9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41147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3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데이터셋은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NUMERIC </a:t>
            </a:r>
            <a:r>
              <a:rPr lang="ko-KR" altLang="en-US" dirty="0"/>
              <a:t>값과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CATEGORICAL </a:t>
            </a:r>
            <a:r>
              <a:rPr lang="ko-KR" altLang="en-US" dirty="0"/>
              <a:t>데이터가 적절히 섞여 있으며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Target</a:t>
            </a:r>
            <a:r>
              <a:rPr lang="ko-KR" altLang="en-US" dirty="0"/>
              <a:t>값인 </a:t>
            </a:r>
            <a:r>
              <a:rPr lang="en-US" altLang="ko-KR" dirty="0"/>
              <a:t>Y</a:t>
            </a:r>
            <a:r>
              <a:rPr lang="ko-KR" altLang="en-US" dirty="0"/>
              <a:t>값 은 카테고리 데이터에 </a:t>
            </a:r>
            <a:r>
              <a:rPr lang="ko-KR" altLang="en-US" dirty="0" err="1"/>
              <a:t>속해있으며</a:t>
            </a:r>
            <a:r>
              <a:rPr lang="en-US" altLang="ko-KR" dirty="0"/>
              <a:t>,</a:t>
            </a:r>
            <a:r>
              <a:rPr lang="ko-KR" altLang="en-US" dirty="0"/>
              <a:t> 바이너리 값을 가지고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전체 데이터에 </a:t>
            </a:r>
            <a:r>
              <a:rPr lang="en-US" altLang="ko-KR" dirty="0"/>
              <a:t>null</a:t>
            </a:r>
            <a:r>
              <a:rPr lang="ko-KR" altLang="en-US" dirty="0"/>
              <a:t>값은 없습니다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1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dataset</a:t>
            </a:r>
            <a:r>
              <a:rPr lang="ko-KR" altLang="en-US" dirty="0"/>
              <a:t>의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들 중에서 </a:t>
            </a:r>
            <a:r>
              <a:rPr lang="en-US" altLang="ko-KR" dirty="0"/>
              <a:t>classification</a:t>
            </a:r>
            <a:r>
              <a:rPr lang="ko-KR" altLang="en-US" dirty="0"/>
              <a:t>의 정확도에 영향을 줄 것이라고 생각되는 </a:t>
            </a:r>
            <a:r>
              <a:rPr lang="en-US" altLang="ko-KR" dirty="0"/>
              <a:t>feature</a:t>
            </a:r>
            <a:r>
              <a:rPr lang="ko-KR" altLang="en-US" dirty="0"/>
              <a:t>들은 다음과 같습니다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age</a:t>
            </a:r>
            <a:r>
              <a:rPr lang="ko-KR" altLang="en-US" dirty="0"/>
              <a:t>는 나이에 따라 예금에 대해 생각하는 인식이 바뀌기에 결과에 영향을 줄 것이라 생각했습니다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Job</a:t>
            </a:r>
            <a:r>
              <a:rPr lang="ko-KR" altLang="en-US" dirty="0"/>
              <a:t>과 같은 경우는 직업에 따라 수익 차이가 발생하기에 결과에 영향을 줄 것이라 생각했습니다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Default feature</a:t>
            </a:r>
            <a:r>
              <a:rPr lang="ko-KR" altLang="en-US" dirty="0"/>
              <a:t>는 채무를 이행하지 않은 신용 불량 여부에 대해 나타내는 </a:t>
            </a:r>
            <a:r>
              <a:rPr lang="en-US" altLang="ko-KR" dirty="0"/>
              <a:t>feature</a:t>
            </a:r>
            <a:r>
              <a:rPr lang="ko-KR" altLang="en-US" dirty="0"/>
              <a:t>인데 신용 불량자의 경우 예금을 들기 힘들기에 결과에 영향을 줄 것이라 생각합니다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dirty="0"/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dirty="0"/>
              <a:t>Housing</a:t>
            </a:r>
            <a:r>
              <a:rPr lang="ko-KR" altLang="en-US" dirty="0"/>
              <a:t>은 집 대출금 여부를 나타내는 </a:t>
            </a:r>
            <a:r>
              <a:rPr lang="en-US" altLang="ko-KR" dirty="0"/>
              <a:t>feature, loan</a:t>
            </a:r>
            <a:r>
              <a:rPr lang="ko-KR" altLang="en-US" dirty="0"/>
              <a:t>은 개인적인 대출 여부를 나타내는 </a:t>
            </a:r>
            <a:r>
              <a:rPr lang="en-US" altLang="ko-KR" dirty="0"/>
              <a:t>feature</a:t>
            </a:r>
            <a:r>
              <a:rPr lang="ko-KR" altLang="en-US" dirty="0"/>
              <a:t>로 대출금의 유무로 이것 또한 결과에 영향을 미칠 것이라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9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b="0" i="0" dirty="0">
                <a:effectLst/>
                <a:latin typeface="Inter"/>
              </a:rPr>
              <a:t>예금을 들 때 당시의 경제 상황이 예금 등록 여부 결정에 영향을 줄 수 있기에 다음과 같은 경제 정보를 나타내는 </a:t>
            </a:r>
            <a:r>
              <a:rPr lang="en-US" altLang="ko-KR" b="0" i="0" dirty="0">
                <a:effectLst/>
                <a:latin typeface="Inter"/>
              </a:rPr>
              <a:t>attribute</a:t>
            </a:r>
            <a:r>
              <a:rPr lang="ko-KR" altLang="en-US" b="0" i="0" dirty="0">
                <a:effectLst/>
                <a:latin typeface="Inter"/>
              </a:rPr>
              <a:t>들도 분류 정확도에 영향을 미칠 것으로 예상합니다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b="0" i="0" dirty="0">
              <a:effectLst/>
              <a:latin typeface="Inter"/>
            </a:endParaRP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b="0" i="0" dirty="0">
              <a:effectLst/>
              <a:latin typeface="Inter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Inter"/>
              </a:rPr>
              <a:t>경제 정보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r>
              <a:rPr lang="en-US" altLang="ko-KR" dirty="0" err="1"/>
              <a:t>Emp.var.rate</a:t>
            </a:r>
            <a:r>
              <a:rPr lang="en-US" altLang="ko-KR" dirty="0"/>
              <a:t>: </a:t>
            </a:r>
            <a:r>
              <a:rPr lang="ko-KR" altLang="en-US" dirty="0"/>
              <a:t>고용 변동률 </a:t>
            </a:r>
            <a:r>
              <a:rPr lang="en-US" altLang="ko-KR" dirty="0"/>
              <a:t>(</a:t>
            </a:r>
            <a:r>
              <a:rPr lang="ko-KR" altLang="en-US" dirty="0"/>
              <a:t>분기별 지표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Cons.price.idx</a:t>
            </a:r>
            <a:r>
              <a:rPr lang="en-US" altLang="ko-KR" dirty="0"/>
              <a:t>: </a:t>
            </a:r>
            <a:r>
              <a:rPr lang="ko-KR" altLang="en-US" dirty="0"/>
              <a:t>소비자 물가 지수 </a:t>
            </a:r>
            <a:r>
              <a:rPr lang="en-US" altLang="ko-KR" dirty="0"/>
              <a:t>(</a:t>
            </a:r>
            <a:r>
              <a:rPr lang="ko-KR" altLang="en-US" dirty="0"/>
              <a:t>월간 지표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Cons.conf.idx</a:t>
            </a:r>
            <a:r>
              <a:rPr lang="en-US" altLang="ko-KR" dirty="0"/>
              <a:t>: </a:t>
            </a:r>
            <a:r>
              <a:rPr lang="ko-KR" altLang="en-US" b="0" i="0" dirty="0">
                <a:effectLst/>
                <a:latin typeface="Inter"/>
              </a:rPr>
              <a:t>소비자 신뢰 지수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월간 지표</a:t>
            </a:r>
            <a:endParaRPr lang="en-US" altLang="ko-KR" dirty="0"/>
          </a:p>
          <a:p>
            <a:r>
              <a:rPr lang="en-US" altLang="ko-KR" dirty="0"/>
              <a:t>Euribor3m: </a:t>
            </a:r>
            <a:r>
              <a:rPr lang="en-US" altLang="ko-KR" dirty="0" err="1"/>
              <a:t>euribor</a:t>
            </a:r>
            <a:r>
              <a:rPr lang="en-US" altLang="ko-KR" dirty="0"/>
              <a:t> 3</a:t>
            </a:r>
            <a:r>
              <a:rPr lang="ko-KR" altLang="en-US" dirty="0"/>
              <a:t>개월 비율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일일 표시기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	Euribor =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고딕"/>
              </a:rPr>
              <a:t>유로화를 사용하는 유럽연합 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/>
              </a:rPr>
              <a:t>12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고딕"/>
              </a:rPr>
              <a:t>개국의 시중은행간 금리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나눔고딕"/>
              </a:rPr>
              <a:t>.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dirty="0" err="1"/>
              <a:t>Nr.employed</a:t>
            </a:r>
            <a:r>
              <a:rPr lang="en-US" altLang="ko-KR" dirty="0"/>
              <a:t>: </a:t>
            </a:r>
            <a:r>
              <a:rPr lang="ko-KR" altLang="en-US" b="0" i="0" dirty="0">
                <a:effectLst/>
                <a:latin typeface="Inter"/>
              </a:rPr>
              <a:t>취업자 수</a:t>
            </a:r>
            <a:r>
              <a:rPr lang="en-US" altLang="ko-KR" b="0" i="0" dirty="0">
                <a:effectLst/>
                <a:latin typeface="Inter"/>
              </a:rPr>
              <a:t>-</a:t>
            </a:r>
            <a:r>
              <a:rPr lang="ko-KR" altLang="en-US" b="0" i="0" dirty="0">
                <a:effectLst/>
                <a:latin typeface="Inter"/>
              </a:rPr>
              <a:t>분기 별 지표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다음으로 다음과 같이 간단한  데이터 </a:t>
            </a:r>
            <a:r>
              <a:rPr kumimoji="1" lang="en-US" altLang="ko-KR" baseline="0" dirty="0"/>
              <a:t>preprocessing</a:t>
            </a:r>
            <a:r>
              <a:rPr kumimoji="1" lang="ko-KR" altLang="en-US" baseline="0" dirty="0"/>
              <a:t>을 계획하고 있습니다</a:t>
            </a:r>
            <a:r>
              <a:rPr kumimoji="1" lang="en-US" altLang="ko-KR" baseline="0" dirty="0"/>
              <a:t>. </a:t>
            </a:r>
          </a:p>
          <a:p>
            <a:r>
              <a:rPr kumimoji="1" lang="ko-KR" altLang="en-US" baseline="0" dirty="0"/>
              <a:t> </a:t>
            </a:r>
            <a:endParaRPr kumimoji="1" lang="en-US" altLang="ko-KR" baseline="0" dirty="0"/>
          </a:p>
          <a:p>
            <a:r>
              <a:rPr kumimoji="1" lang="ko-KR" altLang="en-US" baseline="0" dirty="0"/>
              <a:t>첫번째로 </a:t>
            </a:r>
            <a:endParaRPr kumimoji="1" lang="en-US" altLang="ko-KR" baseline="0" dirty="0"/>
          </a:p>
          <a:p>
            <a:r>
              <a:rPr kumimoji="1" lang="en-US" altLang="ko-KR" baseline="0" dirty="0"/>
              <a:t>outlier data detection </a:t>
            </a:r>
            <a:r>
              <a:rPr kumimoji="1" lang="ko-KR" altLang="en-US" baseline="0" dirty="0"/>
              <a:t>한 후 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r>
              <a:rPr kumimoji="1" lang="ko-KR" altLang="en-US" baseline="0" dirty="0"/>
              <a:t>각각의 </a:t>
            </a:r>
            <a:r>
              <a:rPr kumimoji="1" lang="en-US" altLang="ko-KR" baseline="0" dirty="0"/>
              <a:t>numerical</a:t>
            </a:r>
            <a:r>
              <a:rPr kumimoji="1" lang="ko-KR" altLang="en-US" baseline="0" dirty="0"/>
              <a:t> 데이터의 </a:t>
            </a:r>
            <a:r>
              <a:rPr kumimoji="1" lang="en-US" altLang="ko-KR" baseline="0" dirty="0"/>
              <a:t>min </a:t>
            </a:r>
            <a:r>
              <a:rPr kumimoji="1" lang="ko-KR" altLang="en-US" baseline="0" dirty="0"/>
              <a:t>값과 </a:t>
            </a:r>
            <a:r>
              <a:rPr kumimoji="1" lang="en-US" altLang="ko-KR" baseline="0" dirty="0"/>
              <a:t>max </a:t>
            </a:r>
            <a:r>
              <a:rPr kumimoji="1" lang="ko-KR" altLang="en-US" baseline="0" dirty="0"/>
              <a:t>값을 알 </a:t>
            </a:r>
            <a:r>
              <a:rPr kumimoji="1" lang="ko-KR" altLang="en-US" baseline="0" dirty="0" err="1"/>
              <a:t>수있으므로</a:t>
            </a:r>
            <a:r>
              <a:rPr kumimoji="1" lang="ko-KR" altLang="en-US" baseline="0" dirty="0"/>
              <a:t> </a:t>
            </a:r>
            <a:endParaRPr kumimoji="1" lang="en-US" altLang="ko-KR" baseline="0" dirty="0"/>
          </a:p>
          <a:p>
            <a:r>
              <a:rPr kumimoji="1" lang="ko-KR" altLang="en-US" dirty="0" err="1"/>
              <a:t>피쳐</a:t>
            </a:r>
            <a:r>
              <a:rPr kumimoji="1" lang="ko-KR" altLang="en-US" dirty="0"/>
              <a:t> 스케일링의 </a:t>
            </a:r>
            <a:r>
              <a:rPr kumimoji="1" lang="en-US" altLang="ko-KR" dirty="0"/>
              <a:t>normalization</a:t>
            </a:r>
            <a:r>
              <a:rPr kumimoji="1" lang="ko-KR" altLang="en-US" dirty="0"/>
              <a:t>방식으로는 </a:t>
            </a:r>
            <a:r>
              <a:rPr kumimoji="1" lang="en-US" altLang="ko-KR" dirty="0"/>
              <a:t>min-max normalization</a:t>
            </a:r>
            <a:r>
              <a:rPr kumimoji="1" lang="ko-KR" altLang="en-US" dirty="0"/>
              <a:t>을 방식을 선택하였다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트레이닝 과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데이터를 나누는데 있어 </a:t>
            </a:r>
            <a:endParaRPr kumimoji="1" lang="en-US" altLang="ko-KR" dirty="0"/>
          </a:p>
          <a:p>
            <a:r>
              <a:rPr kumimoji="1" lang="en-US" altLang="ko-KR" dirty="0"/>
              <a:t>Cross</a:t>
            </a:r>
            <a:r>
              <a:rPr kumimoji="1" lang="en-US" altLang="ko-KR" baseline="0" dirty="0"/>
              <a:t> validation </a:t>
            </a:r>
            <a:r>
              <a:rPr kumimoji="1" lang="ko-KR" altLang="en-US" baseline="0" dirty="0"/>
              <a:t>교차 검증방식을 이용해서 나눌 것이다</a:t>
            </a:r>
            <a:r>
              <a:rPr kumimoji="1" lang="en-US" altLang="ko-KR" baseline="0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0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Inter"/>
              </a:rPr>
              <a:t>또한 다음과 같이 수업시간에 배운 알고리즘과 배우지 않은 알고리즘 등 다수의 알고리즘을 사용하고 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각각의 파라미터의 경우 </a:t>
            </a:r>
            <a:r>
              <a:rPr lang="en-US" altLang="ko-KR" b="0" i="0" dirty="0" err="1">
                <a:effectLst/>
                <a:latin typeface="Inter"/>
              </a:rPr>
              <a:t>gridsearch</a:t>
            </a:r>
            <a:r>
              <a:rPr lang="ko-KR" altLang="en-US" b="0" i="0" dirty="0">
                <a:effectLst/>
                <a:latin typeface="Inter"/>
              </a:rPr>
              <a:t>를 통해서 최적의 파라미터를 찾을 예정에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r>
              <a:rPr lang="ko-KR" altLang="en-US" b="0" i="0" dirty="0">
                <a:effectLst/>
                <a:latin typeface="Inter"/>
              </a:rPr>
              <a:t>후에  </a:t>
            </a:r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이들 중 가장 결과가 좋은 </a:t>
            </a:r>
            <a:r>
              <a:rPr lang="en-US" altLang="ko-KR" b="0" i="0" dirty="0">
                <a:effectLst/>
                <a:latin typeface="Inter"/>
              </a:rPr>
              <a:t>model</a:t>
            </a:r>
            <a:r>
              <a:rPr lang="ko-KR" altLang="en-US" b="0" i="0" dirty="0">
                <a:effectLst/>
                <a:latin typeface="Inter"/>
              </a:rPr>
              <a:t>을 찾고 왜 결과가 좋을 수 밖에 없었는지에 대해서 까지도 분석을 진행할 예정입니다</a:t>
            </a:r>
            <a:r>
              <a:rPr lang="en-US" altLang="ko-KR" b="0" i="0" dirty="0">
                <a:effectLst/>
                <a:latin typeface="Inter"/>
              </a:rPr>
              <a:t>. </a:t>
            </a: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다음으로 클러스터링 입니다</a:t>
            </a:r>
            <a:r>
              <a:rPr lang="en-US" altLang="ko-KR" b="0" i="0" dirty="0">
                <a:effectLst/>
                <a:latin typeface="Inter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6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3</a:t>
            </a:r>
            <a:r>
              <a:rPr lang="ko-KR" altLang="en-US" dirty="0"/>
              <a:t>조의 </a:t>
            </a:r>
            <a:r>
              <a:rPr lang="en-US" altLang="ko-KR" dirty="0"/>
              <a:t>classification</a:t>
            </a:r>
            <a:r>
              <a:rPr lang="ko-KR" altLang="en-US" dirty="0"/>
              <a:t>  </a:t>
            </a: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21</a:t>
            </a:r>
            <a:r>
              <a:rPr lang="ko-KR" altLang="en-US" dirty="0"/>
              <a:t>개의 </a:t>
            </a:r>
            <a:r>
              <a:rPr lang="en-US" altLang="ko-KR" dirty="0"/>
              <a:t>columns</a:t>
            </a:r>
            <a:r>
              <a:rPr lang="ko-KR" altLang="en-US" dirty="0"/>
              <a:t>과 </a:t>
            </a:r>
            <a:r>
              <a:rPr lang="en-US" altLang="ko-KR" dirty="0"/>
              <a:t>41147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로 이루어져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0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world's population growth is expressed in colors on the map by year.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34DCF-0C1A-4579-B119-B2C70C3E9B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1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785-956F-40EA-A35E-4FD658ED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3721A-D2B2-425D-8DD8-19E018C1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1812A-09E6-477F-8D85-63E99022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3BEF3-2BB3-40FE-B3AE-F8C69421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467E6-3352-4D37-A2F4-13D6A630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6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857B-0A71-43AF-9D85-CDC5EFE1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445B-DF58-476B-A1F3-51551C7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6C77A-7BF7-49E2-93F8-26D2170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A2E97-A427-49E9-991E-265CD67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6D3B6-CDFE-47CC-A5B5-2DE0996A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C27A-B63F-4706-B5B4-FA3CD2E03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AF6171-1BD7-4432-991B-21FEAA11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1C0D-9D66-4E0A-8B2D-C7BA70F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FF34-90B4-4E43-9D64-17EF0E2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74CD2-01AE-494A-A3F1-DEA5F671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1019-EB3C-4BF9-962E-654CCB2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9B502-2B90-467D-A578-2498D5759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CD8E9-E0A9-403E-A0EC-F496CD5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D05A4-45DA-4AA9-8E7B-CEB407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E7B3A-12D6-4B63-A1AA-E74BDEB7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AB4A-C152-4582-A42E-686EE26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7500-E03B-4891-9E07-146F1CCEB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DC69E-AEE6-4916-A82A-9E73B08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79769-5332-411F-8474-1CCA47ED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056CC-0986-4C32-B8FF-7C05D691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C3F4A-A926-4E6E-8A30-A6CEC728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E566D-273B-45C4-9ACA-3E933125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5E9FD-923E-4DD1-B4BE-96ACA99D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B1ADC-6E38-4026-A9A5-F2912449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005BB-8CFE-4348-AFFF-7F78A64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C5522-C0F1-4061-B422-76CAB917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3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FFAF-D91E-4365-BB39-04619448F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0CBC-C2C3-45C4-B5F1-F64A925D9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82F23-0BF5-4CA1-ACD5-51B2F6F2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54BC8C-BA9D-48AD-A8F9-F741587AC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79255-8DDA-42C7-9C98-AA1934C4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ED9664-0251-4514-97A2-37AD8B8A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33AECE-F77E-42EE-AF08-8D0B1A8D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4FB8DD-B582-4660-A27A-4254FA15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ED5F-86E5-4524-8085-FEDE0A2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3DF383-96FF-4E05-835F-45B8287E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97E88-AAD1-4234-BFC1-40FBEB09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3114F-78A8-444D-9A73-753728DB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5313E-F72C-44DA-8AD9-FA397B2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DA864A-3AFD-4D3E-9024-7EC8AE5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3E2D4-1AE4-45CA-B585-2890D102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5CE7-E372-4F3F-AD17-1A740AC6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A650-26E4-411E-885D-761BCEDC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AF00-8177-462B-B046-98CD489A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A6226-B413-47C4-8DDF-2BDD0166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EA63B-3AE2-46AC-8622-7AECD337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0DF633-BBB6-476E-8DE9-E22A975C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242AC-6A99-4E15-98A0-C4FFE8BA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68FEEB-2AA6-44D2-B217-5DE2C11DD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A71499-C4AE-480D-8439-F587E64C4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391E7-D1F1-4B3B-A3D4-33A3382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3385-BC37-400F-9921-2BD4A3D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EC448-6097-4346-88F2-11390A33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A7EFC-F13F-4D58-A16F-830DBDA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ADDDE-EDE8-4D43-A803-15E4CFC8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27E5D-9B0B-4860-9D8C-0FD9FDC65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567B-2CB3-4040-821E-8D4A1A62784E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F9FF-896A-4E55-9EA7-0AF5D1CD3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BA98E-7600-413B-8082-255022FB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F7E5-27BD-40FB-88B3-9EB72CB33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BAF434-B9DA-4CDC-9175-1118A0CF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000" y="955675"/>
            <a:ext cx="6954999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b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</a:br>
            <a:r>
              <a:rPr lang="en-US" altLang="ko-KR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dirty="0">
              <a:solidFill>
                <a:srgbClr val="FCD77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1F1FF-1AD7-4AB0-B717-438ABB39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0445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201631513 Hwang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201635825 Oh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201635841 Lee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201835437 Kim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JinKyung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167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900E-730F-4A63-AEFA-65D809E6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9" y="1007535"/>
            <a:ext cx="4024815" cy="402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8943-0043-450F-916C-2D4E6998EC2A}"/>
              </a:ext>
            </a:extLst>
          </p:cNvPr>
          <p:cNvSpPr txBox="1"/>
          <p:nvPr/>
        </p:nvSpPr>
        <p:spPr>
          <a:xfrm>
            <a:off x="2039696" y="5200991"/>
            <a:ext cx="811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clustering goal is </a:t>
            </a:r>
            <a:b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to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Airbnb Cereal App" panose="020B0600000101010101" charset="-18"/>
                <a:ea typeface="Airbnb Cereal App" panose="020B0600000101010101" charset="-18"/>
                <a:cs typeface="Airbnb Cereal App" panose="020B0600000101010101" charset="-18"/>
              </a:rPr>
              <a:t>show how each country's population changes over time.</a:t>
            </a:r>
            <a:endParaRPr lang="ko-KR" altLang="en-US" sz="2800" dirty="0">
              <a:solidFill>
                <a:schemeClr val="bg1"/>
              </a:solidFill>
              <a:latin typeface="Airbnb Cereal App" panose="020B0600000101010101" charset="-18"/>
              <a:cs typeface="Airbnb Cereal App" panose="020B0600000101010101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5756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Idea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12" y="4642883"/>
            <a:ext cx="10515600" cy="15308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By clustering the indicator dataset, we analyze how the population has changed by year.</a:t>
            </a:r>
          </a:p>
          <a:p>
            <a:pPr algn="l"/>
            <a:endParaRPr lang="en-US" altLang="ko-KR" sz="1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It also visualizes these results by displaying them on a map.</a:t>
            </a:r>
            <a:endParaRPr lang="ko-KR" altLang="en-US" sz="2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B85924-9057-4F39-863D-405EE8C2C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8" y="1545608"/>
            <a:ext cx="2477849" cy="2477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7DCD4-889E-4B5A-8270-DBDA730D6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46" y="1957218"/>
            <a:ext cx="2041663" cy="20416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119038-BCC3-4D97-9655-1764FCB31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56" y="1883081"/>
            <a:ext cx="2051125" cy="205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E7193-9D13-4A82-9E83-3BBF857EF67C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997563" y="5745841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https://www.kaggle.com/worldbank/world-development-indicators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30FE4-F792-459E-86F9-E70B9CA5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3" y="1964375"/>
            <a:ext cx="2516881" cy="3314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4CD47E-6F8C-49BB-8643-DA94C6963BE2}"/>
              </a:ext>
            </a:extLst>
          </p:cNvPr>
          <p:cNvSpPr txBox="1"/>
          <p:nvPr/>
        </p:nvSpPr>
        <p:spPr>
          <a:xfrm>
            <a:off x="6017072" y="2286399"/>
            <a:ext cx="44363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Has 6 csv Files</a:t>
            </a:r>
          </a:p>
          <a:p>
            <a:endParaRPr lang="en-US" altLang="ko-KR" sz="3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800" b="1" i="0" dirty="0">
                <a:solidFill>
                  <a:srgbClr val="FFFFFF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Explore country development indicators from around the world</a:t>
            </a:r>
          </a:p>
          <a:p>
            <a:endParaRPr lang="en-US" altLang="ko-KR" sz="3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BF61A-F627-4708-8689-C8108FFCD435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4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4CF635-9265-454A-AAED-476736F8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3478"/>
            <a:ext cx="10515600" cy="435133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u="none" strike="noStrike" baseline="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Use 3 Machine Learning  Algorithms – K Means, DBSCAN, EM</a:t>
            </a:r>
          </a:p>
          <a:p>
            <a:pPr lvl="1">
              <a:lnSpc>
                <a:spcPct val="150000"/>
              </a:lnSpc>
            </a:pPr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We will use the best of the three algorithms</a:t>
            </a:r>
          </a:p>
          <a:p>
            <a:pPr algn="l"/>
            <a:endParaRPr lang="en-US" altLang="ko-KR" sz="24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7CA80-15AA-4E1F-BFBA-B8C50EB2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66" y="3619347"/>
            <a:ext cx="1295094" cy="1295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ADBAB3-FF06-412F-B7B8-8D0F9EB6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53" y="3619347"/>
            <a:ext cx="1396696" cy="1295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B177A8-6ECE-487A-B6EC-C234EEC5ED01}"/>
              </a:ext>
            </a:extLst>
          </p:cNvPr>
          <p:cNvSpPr txBox="1"/>
          <p:nvPr/>
        </p:nvSpPr>
        <p:spPr>
          <a:xfrm>
            <a:off x="2374900" y="53415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Visualization using PCA</a:t>
            </a:r>
          </a:p>
          <a:p>
            <a:pPr algn="l"/>
            <a:endParaRPr lang="en-US" altLang="ko-KR" sz="18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E255B-6D4D-44C0-BFE1-8AE35E54DFAA}"/>
              </a:ext>
            </a:extLst>
          </p:cNvPr>
          <p:cNvSpPr txBox="1"/>
          <p:nvPr/>
        </p:nvSpPr>
        <p:spPr>
          <a:xfrm>
            <a:off x="7366000" y="50595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</a:t>
            </a:r>
            <a:endParaRPr lang="ko-KR" altLang="en-US" sz="32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D40A-5A49-453D-8EB5-F9862B8DFF83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2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941815" cy="9267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36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pic>
        <p:nvPicPr>
          <p:cNvPr id="1030" name="Picture 6" descr="Population Growth Rate Growth Rate by Country : MapPorn">
            <a:extLst>
              <a:ext uri="{FF2B5EF4-FFF2-40B4-BE49-F238E27FC236}">
                <a16:creationId xmlns:a16="http://schemas.microsoft.com/office/drawing/2014/main" id="{EE1D401E-833B-4FD0-A53F-1F0DA2F9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10" y="2247746"/>
            <a:ext cx="5825775" cy="28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F27EC-ED2A-409E-9CD5-453A314BE99E}"/>
              </a:ext>
            </a:extLst>
          </p:cNvPr>
          <p:cNvSpPr txBox="1"/>
          <p:nvPr/>
        </p:nvSpPr>
        <p:spPr>
          <a:xfrm>
            <a:off x="2795710" y="5443879"/>
            <a:ext cx="7391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world's population growth is expressed in colors on the map by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72354-489E-4F66-BB49-3010E3154D99}"/>
              </a:ext>
            </a:extLst>
          </p:cNvPr>
          <p:cNvSpPr txBox="1"/>
          <p:nvPr/>
        </p:nvSpPr>
        <p:spPr>
          <a:xfrm>
            <a:off x="1904366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</a:rPr>
              <a:t>Clustering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Team member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5C4C8B-3F20-4A12-B669-006EE219292F}"/>
              </a:ext>
            </a:extLst>
          </p:cNvPr>
          <p:cNvSpPr/>
          <p:nvPr/>
        </p:nvSpPr>
        <p:spPr>
          <a:xfrm>
            <a:off x="1028102" y="1899822"/>
            <a:ext cx="1920487" cy="186612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5E4B8C-0642-4B92-B7D9-6B57D8C306FA}"/>
              </a:ext>
            </a:extLst>
          </p:cNvPr>
          <p:cNvSpPr/>
          <p:nvPr/>
        </p:nvSpPr>
        <p:spPr>
          <a:xfrm>
            <a:off x="3704540" y="1899822"/>
            <a:ext cx="1920487" cy="186612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113890-A93B-4A38-A72E-A1B169321224}"/>
              </a:ext>
            </a:extLst>
          </p:cNvPr>
          <p:cNvSpPr/>
          <p:nvPr/>
        </p:nvSpPr>
        <p:spPr>
          <a:xfrm>
            <a:off x="6380978" y="1899823"/>
            <a:ext cx="1920487" cy="186612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C525A01-ACC0-436D-93B2-A308100B4DDB}"/>
              </a:ext>
            </a:extLst>
          </p:cNvPr>
          <p:cNvSpPr/>
          <p:nvPr/>
        </p:nvSpPr>
        <p:spPr>
          <a:xfrm>
            <a:off x="9061404" y="1899823"/>
            <a:ext cx="1920487" cy="186612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CD7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450867-8B19-442F-8362-133F57095AD6}"/>
              </a:ext>
            </a:extLst>
          </p:cNvPr>
          <p:cNvSpPr txBox="1"/>
          <p:nvPr/>
        </p:nvSpPr>
        <p:spPr>
          <a:xfrm>
            <a:off x="8928411" y="4177290"/>
            <a:ext cx="218647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Kim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JinKyung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ID: 201835437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lxsz987@gmail.com</a:t>
            </a:r>
          </a:p>
          <a:p>
            <a:pPr algn="ctr"/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0540E9-8612-4EC3-BB8B-D343B8EE387C}"/>
              </a:ext>
            </a:extLst>
          </p:cNvPr>
          <p:cNvSpPr txBox="1"/>
          <p:nvPr/>
        </p:nvSpPr>
        <p:spPr>
          <a:xfrm>
            <a:off x="3366268" y="4177289"/>
            <a:ext cx="25970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Oh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SeongWon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201635825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tjddnjs970325@gmail.com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15246-18A5-43DF-9186-D07C9EEEF952}"/>
              </a:ext>
            </a:extLst>
          </p:cNvPr>
          <p:cNvSpPr txBox="1"/>
          <p:nvPr/>
        </p:nvSpPr>
        <p:spPr>
          <a:xfrm>
            <a:off x="6078994" y="4177289"/>
            <a:ext cx="25244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Lee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ChaeHyeon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201635841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lch50484084@gmail.com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C61ADD-1699-4ABE-A98D-EC30E1C1B2BD}"/>
              </a:ext>
            </a:extLst>
          </p:cNvPr>
          <p:cNvSpPr txBox="1"/>
          <p:nvPr/>
        </p:nvSpPr>
        <p:spPr>
          <a:xfrm>
            <a:off x="726118" y="4177288"/>
            <a:ext cx="252445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Hwang </a:t>
            </a:r>
            <a:r>
              <a:rPr lang="en-US" altLang="ko-KR" sz="1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</a:t>
            </a:r>
            <a:endParaRPr lang="en-US" altLang="ko-KR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Student ID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201631513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 Email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byunghoonhwang97</a:t>
            </a:r>
            <a:b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</a:b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@gmail.com</a:t>
            </a:r>
            <a:endParaRPr lang="ko-KR" altLang="en-US" sz="1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1802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1" y="373515"/>
            <a:ext cx="4153249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Schedule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836E145-37D5-4583-9AD8-00C1ABAE9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48648"/>
              </p:ext>
            </p:extLst>
          </p:nvPr>
        </p:nvGraphicFramePr>
        <p:xfrm>
          <a:off x="842901" y="1619241"/>
          <a:ext cx="10506195" cy="4424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0885">
                  <a:extLst>
                    <a:ext uri="{9D8B030D-6E8A-4147-A177-3AD203B41FA5}">
                      <a16:colId xmlns:a16="http://schemas.microsoft.com/office/drawing/2014/main" val="2884310876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5423852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097884084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908739870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019452391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3565441037"/>
                    </a:ext>
                  </a:extLst>
                </a:gridCol>
                <a:gridCol w="1500885">
                  <a:extLst>
                    <a:ext uri="{9D8B030D-6E8A-4147-A177-3AD203B41FA5}">
                      <a16:colId xmlns:a16="http://schemas.microsoft.com/office/drawing/2014/main" val="436861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Sun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Mon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Tue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Wed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Tur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Fri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rgbClr val="FCD770"/>
                          </a:solidFill>
                        </a:rPr>
                        <a:t>Sat</a:t>
                      </a:r>
                      <a:endParaRPr lang="ko-Kore-KR" altLang="en-US" sz="1400" dirty="0">
                        <a:solidFill>
                          <a:srgbClr val="FCD770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00490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26017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07382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11/18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11/19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592216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solidFill>
                            <a:schemeClr val="bg1"/>
                          </a:solidFill>
                        </a:rPr>
                        <a:t>11/26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11/27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00265"/>
                  </a:ext>
                </a:extLst>
              </a:tr>
              <a:tr h="814284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11/29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11/30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12/1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12/2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12/3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12/4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200" dirty="0">
                          <a:solidFill>
                            <a:schemeClr val="bg1"/>
                          </a:solidFill>
                        </a:rPr>
                        <a:t>12/5</a:t>
                      </a:r>
                      <a:endParaRPr lang="ko-Kore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39317" marR="139317" marT="69659" marB="69659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0171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9F1CE5-5521-4285-833B-C7E1F45AF45F}"/>
              </a:ext>
            </a:extLst>
          </p:cNvPr>
          <p:cNvSpPr/>
          <p:nvPr/>
        </p:nvSpPr>
        <p:spPr>
          <a:xfrm>
            <a:off x="842900" y="2353530"/>
            <a:ext cx="6012873" cy="208991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Curation / Data Inspection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A4C24-9792-460B-A58D-4A5B102CADE0}"/>
              </a:ext>
            </a:extLst>
          </p:cNvPr>
          <p:cNvSpPr/>
          <p:nvPr/>
        </p:nvSpPr>
        <p:spPr>
          <a:xfrm>
            <a:off x="6855773" y="2353530"/>
            <a:ext cx="4493323" cy="208991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Preprocessing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AAA21-8922-41BF-91C7-DC800A296D90}"/>
              </a:ext>
            </a:extLst>
          </p:cNvPr>
          <p:cNvSpPr/>
          <p:nvPr/>
        </p:nvSpPr>
        <p:spPr>
          <a:xfrm>
            <a:off x="842902" y="3210204"/>
            <a:ext cx="2990190" cy="208800"/>
          </a:xfrm>
          <a:prstGeom prst="rect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6AEBEB-5976-452B-A44B-61130EC216D5}"/>
              </a:ext>
            </a:extLst>
          </p:cNvPr>
          <p:cNvSpPr/>
          <p:nvPr/>
        </p:nvSpPr>
        <p:spPr>
          <a:xfrm>
            <a:off x="3833091" y="3210204"/>
            <a:ext cx="7516005" cy="19720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(Classification)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CA58B2-C574-46B6-82C1-65DABADD5D70}"/>
              </a:ext>
            </a:extLst>
          </p:cNvPr>
          <p:cNvSpPr/>
          <p:nvPr/>
        </p:nvSpPr>
        <p:spPr>
          <a:xfrm>
            <a:off x="846768" y="4042464"/>
            <a:ext cx="7516005" cy="208800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 Analysis (Clustering)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A95C0C-6EE8-4B2F-AA60-AA17745ED1AE}"/>
              </a:ext>
            </a:extLst>
          </p:cNvPr>
          <p:cNvSpPr/>
          <p:nvPr/>
        </p:nvSpPr>
        <p:spPr>
          <a:xfrm>
            <a:off x="8367771" y="4780972"/>
            <a:ext cx="2981325" cy="217399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37DAC9-3CAC-445E-9B0D-C973B18E5FD8}"/>
              </a:ext>
            </a:extLst>
          </p:cNvPr>
          <p:cNvSpPr/>
          <p:nvPr/>
        </p:nvSpPr>
        <p:spPr>
          <a:xfrm>
            <a:off x="818663" y="4783935"/>
            <a:ext cx="7549107" cy="214436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Evaluation / Deployment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E2B5A24-F986-42A9-8B83-0BC15226E2F5}"/>
              </a:ext>
            </a:extLst>
          </p:cNvPr>
          <p:cNvSpPr/>
          <p:nvPr/>
        </p:nvSpPr>
        <p:spPr>
          <a:xfrm>
            <a:off x="818664" y="5727216"/>
            <a:ext cx="4518644" cy="203827"/>
          </a:xfrm>
          <a:prstGeom prst="rect">
            <a:avLst/>
          </a:prstGeom>
          <a:solidFill>
            <a:schemeClr val="accent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Prepare Final Presentation</a:t>
            </a:r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4BEEA4-2A2B-4ECF-9516-27DF18352313}"/>
              </a:ext>
            </a:extLst>
          </p:cNvPr>
          <p:cNvSpPr/>
          <p:nvPr/>
        </p:nvSpPr>
        <p:spPr>
          <a:xfrm>
            <a:off x="5337309" y="5205846"/>
            <a:ext cx="1498683" cy="837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F331BB-1B26-4E3E-B10F-A8A1A5ED7F99}"/>
              </a:ext>
            </a:extLst>
          </p:cNvPr>
          <p:cNvSpPr txBox="1"/>
          <p:nvPr/>
        </p:nvSpPr>
        <p:spPr>
          <a:xfrm>
            <a:off x="5436077" y="5481722"/>
            <a:ext cx="139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Final Presentation</a:t>
            </a:r>
            <a:endParaRPr lang="ko-KR" altLang="en-US" sz="1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2E381B-3EEA-47B0-BF35-35D0E9ADBEDC}"/>
              </a:ext>
            </a:extLst>
          </p:cNvPr>
          <p:cNvSpPr/>
          <p:nvPr/>
        </p:nvSpPr>
        <p:spPr>
          <a:xfrm>
            <a:off x="8371638" y="4041518"/>
            <a:ext cx="2981325" cy="217399"/>
          </a:xfrm>
          <a:prstGeom prst="rect">
            <a:avLst/>
          </a:prstGeom>
          <a:solidFill>
            <a:srgbClr val="1F4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5286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5" y="1958666"/>
            <a:ext cx="7643207" cy="2940668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Thank </a:t>
            </a:r>
            <a:b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</a:br>
            <a:r>
              <a:rPr lang="en-US" altLang="ko-KR" sz="72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You</a:t>
            </a:r>
            <a:endParaRPr lang="ko-KR" altLang="en-US" sz="72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97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BA6163-09DF-4CB8-AD33-E67CAE52A78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A1D1C-05B5-44CF-A2B0-D7FCF1C03121}"/>
              </a:ext>
            </a:extLst>
          </p:cNvPr>
          <p:cNvSpPr txBox="1"/>
          <p:nvPr/>
        </p:nvSpPr>
        <p:spPr>
          <a:xfrm>
            <a:off x="7085758" y="1437351"/>
            <a:ext cx="259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INDEX</a:t>
            </a:r>
            <a:endParaRPr lang="ko-KR" altLang="en-US" sz="2000" b="1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BAAEA-FB60-4A14-8430-DA3BB3E68CC7}"/>
              </a:ext>
            </a:extLst>
          </p:cNvPr>
          <p:cNvSpPr txBox="1"/>
          <p:nvPr/>
        </p:nvSpPr>
        <p:spPr>
          <a:xfrm>
            <a:off x="7274413" y="250328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01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6398-B76B-42AB-A91E-04759A737CD3}"/>
              </a:ext>
            </a:extLst>
          </p:cNvPr>
          <p:cNvSpPr txBox="1"/>
          <p:nvPr/>
        </p:nvSpPr>
        <p:spPr>
          <a:xfrm>
            <a:off x="7270025" y="304822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02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CCC48-D620-4831-AC32-5D6584A4605C}"/>
              </a:ext>
            </a:extLst>
          </p:cNvPr>
          <p:cNvSpPr txBox="1"/>
          <p:nvPr/>
        </p:nvSpPr>
        <p:spPr>
          <a:xfrm>
            <a:off x="7270025" y="3596734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03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86E77-102F-4870-9D51-D5AEDADBEDF0}"/>
              </a:ext>
            </a:extLst>
          </p:cNvPr>
          <p:cNvSpPr txBox="1"/>
          <p:nvPr/>
        </p:nvSpPr>
        <p:spPr>
          <a:xfrm>
            <a:off x="7270025" y="415444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04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20B79-AAB9-4BD3-BD74-AB00D69BF507}"/>
              </a:ext>
            </a:extLst>
          </p:cNvPr>
          <p:cNvSpPr txBox="1"/>
          <p:nvPr/>
        </p:nvSpPr>
        <p:spPr>
          <a:xfrm>
            <a:off x="7255252" y="4721197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05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BE5E7-B02D-4CBE-9CF3-FD756EE1A414}"/>
              </a:ext>
            </a:extLst>
          </p:cNvPr>
          <p:cNvSpPr txBox="1"/>
          <p:nvPr/>
        </p:nvSpPr>
        <p:spPr>
          <a:xfrm>
            <a:off x="8300911" y="2506858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BCE0E-2CE3-4F4E-8A76-2825DA4A7DE8}"/>
              </a:ext>
            </a:extLst>
          </p:cNvPr>
          <p:cNvSpPr txBox="1"/>
          <p:nvPr/>
        </p:nvSpPr>
        <p:spPr>
          <a:xfrm>
            <a:off x="8300911" y="305274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1389C-60AF-4DCD-98EA-E01E008F279F}"/>
              </a:ext>
            </a:extLst>
          </p:cNvPr>
          <p:cNvSpPr txBox="1"/>
          <p:nvPr/>
        </p:nvSpPr>
        <p:spPr>
          <a:xfrm>
            <a:off x="8300911" y="3601257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Project idea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BC8C6-30C5-4405-86F7-43329DA82E69}"/>
              </a:ext>
            </a:extLst>
          </p:cNvPr>
          <p:cNvSpPr txBox="1"/>
          <p:nvPr/>
        </p:nvSpPr>
        <p:spPr>
          <a:xfrm>
            <a:off x="8300911" y="415896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7D30F-8BD9-4C1F-840B-2057DB489688}"/>
              </a:ext>
            </a:extLst>
          </p:cNvPr>
          <p:cNvSpPr txBox="1"/>
          <p:nvPr/>
        </p:nvSpPr>
        <p:spPr>
          <a:xfrm>
            <a:off x="8300911" y="4725720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Team member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EFC2A-750D-417A-AA5E-A30B0958BDF8}"/>
              </a:ext>
            </a:extLst>
          </p:cNvPr>
          <p:cNvSpPr txBox="1"/>
          <p:nvPr/>
        </p:nvSpPr>
        <p:spPr>
          <a:xfrm>
            <a:off x="7255252" y="5287952"/>
            <a:ext cx="63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06 </a:t>
            </a:r>
            <a:endParaRPr lang="ko-KR" altLang="en-US" sz="24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09968-0AEF-4EE8-BCD1-B036A2FDCDA6}"/>
              </a:ext>
            </a:extLst>
          </p:cNvPr>
          <p:cNvSpPr txBox="1"/>
          <p:nvPr/>
        </p:nvSpPr>
        <p:spPr>
          <a:xfrm>
            <a:off x="8300911" y="5292475"/>
            <a:ext cx="364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Schedule</a:t>
            </a:r>
            <a:endParaRPr lang="ko-KR" altLang="en-US" sz="2400" dirty="0">
              <a:solidFill>
                <a:schemeClr val="bg1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C0DC09-3FF5-416F-938B-D2130DBD1F18}"/>
              </a:ext>
            </a:extLst>
          </p:cNvPr>
          <p:cNvSpPr/>
          <p:nvPr/>
        </p:nvSpPr>
        <p:spPr>
          <a:xfrm>
            <a:off x="6736572" y="1758166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Project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Title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84F3F-2D2E-4AC3-A969-F79A2861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3" y="2230829"/>
            <a:ext cx="2137086" cy="21370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901D-C14C-4362-A468-441FC318027A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83EC-D44E-46CE-B125-8A12C3A5579F}"/>
              </a:ext>
            </a:extLst>
          </p:cNvPr>
          <p:cNvSpPr txBox="1"/>
          <p:nvPr/>
        </p:nvSpPr>
        <p:spPr>
          <a:xfrm>
            <a:off x="3502752" y="4872442"/>
            <a:ext cx="5186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The classification goal is </a:t>
            </a:r>
            <a:b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</a:b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to predict if the 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will subscribe a term deposit</a:t>
            </a:r>
            <a:endParaRPr lang="ko-KR" altLang="en-US" sz="28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891249-2121-40FB-86A7-F308EE25C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1" y="2230829"/>
            <a:ext cx="2137086" cy="213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64E0C-BEBA-460D-B898-EE53844FBC4F}"/>
              </a:ext>
            </a:extLst>
          </p:cNvPr>
          <p:cNvSpPr txBox="1"/>
          <p:nvPr/>
        </p:nvSpPr>
        <p:spPr>
          <a:xfrm>
            <a:off x="5479408" y="3198167"/>
            <a:ext cx="123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OR</a:t>
            </a:r>
            <a:endParaRPr lang="ko-KR" altLang="en-US" sz="24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8102C102-6078-4574-B261-220FD804EB6B}"/>
              </a:ext>
            </a:extLst>
          </p:cNvPr>
          <p:cNvSpPr/>
          <p:nvPr/>
        </p:nvSpPr>
        <p:spPr>
          <a:xfrm rot="18862212">
            <a:off x="7155103" y="2292841"/>
            <a:ext cx="2137086" cy="2137086"/>
          </a:xfrm>
          <a:prstGeom prst="plus">
            <a:avLst>
              <a:gd name="adj" fmla="val 45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8F3F9-5A28-4B1B-BE58-50525B5C6F5B}"/>
              </a:ext>
            </a:extLst>
          </p:cNvPr>
          <p:cNvSpPr txBox="1"/>
          <p:nvPr/>
        </p:nvSpPr>
        <p:spPr>
          <a:xfrm>
            <a:off x="1342495" y="5569567"/>
            <a:ext cx="9890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Dataset Link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https://www.kaggle.com/henriqueyamahata/bank-marketing?select=bank-additional-full.csv</a:t>
            </a:r>
            <a:endParaRPr lang="ko-KR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CFF7C-84C9-424C-8F9F-EE16BC8FA247}"/>
              </a:ext>
            </a:extLst>
          </p:cNvPr>
          <p:cNvSpPr txBox="1"/>
          <p:nvPr/>
        </p:nvSpPr>
        <p:spPr>
          <a:xfrm>
            <a:off x="7508406" y="2173888"/>
            <a:ext cx="44363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File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bank-additional-full.csv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Size</a:t>
            </a:r>
          </a:p>
          <a:p>
            <a:r>
              <a:rPr lang="en-US" altLang="ko-KR" sz="28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21</a:t>
            </a: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Columns,</a:t>
            </a:r>
          </a:p>
          <a:p>
            <a:r>
              <a:rPr lang="en-US" altLang="ko-KR" sz="28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41147</a:t>
            </a:r>
            <a:r>
              <a:rPr lang="en-US" altLang="ko-KR" sz="28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Rows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D5132-54D6-4545-9D4F-6A43E025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95" y="2005632"/>
            <a:ext cx="5954637" cy="30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CFF44-78B8-42CA-80B6-3FA7568AAECE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976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65B07D-1E42-4CEF-929C-46B6C482BC2F}"/>
              </a:ext>
            </a:extLst>
          </p:cNvPr>
          <p:cNvSpPr/>
          <p:nvPr/>
        </p:nvSpPr>
        <p:spPr>
          <a:xfrm>
            <a:off x="6823572" y="2295489"/>
            <a:ext cx="4473985" cy="319973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0A3EA-035B-44E7-9989-957231DE3281}"/>
              </a:ext>
            </a:extLst>
          </p:cNvPr>
          <p:cNvSpPr txBox="1"/>
          <p:nvPr/>
        </p:nvSpPr>
        <p:spPr>
          <a:xfrm>
            <a:off x="2455822" y="17397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E6368-1CD9-41CD-897C-A370FAC6DFB4}"/>
              </a:ext>
            </a:extLst>
          </p:cNvPr>
          <p:cNvSpPr txBox="1"/>
          <p:nvPr/>
        </p:nvSpPr>
        <p:spPr>
          <a:xfrm>
            <a:off x="8143345" y="17397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Categorical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A6C985-DE75-4A7D-B183-B4A15EA02FCC}"/>
              </a:ext>
            </a:extLst>
          </p:cNvPr>
          <p:cNvSpPr/>
          <p:nvPr/>
        </p:nvSpPr>
        <p:spPr>
          <a:xfrm>
            <a:off x="867212" y="2316418"/>
            <a:ext cx="4473985" cy="3178800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90B9-FB84-41EF-84CA-3D5B52F49993}"/>
              </a:ext>
            </a:extLst>
          </p:cNvPr>
          <p:cNvSpPr txBox="1"/>
          <p:nvPr/>
        </p:nvSpPr>
        <p:spPr>
          <a:xfrm>
            <a:off x="3586896" y="5777489"/>
            <a:ext cx="71192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b="1" i="0" dirty="0">
                <a:solidFill>
                  <a:schemeClr val="bg1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“There is </a:t>
            </a:r>
            <a:r>
              <a:rPr lang="en-US" altLang="ko-KR" sz="2600" b="1" i="0" dirty="0">
                <a:solidFill>
                  <a:srgbClr val="FF0000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no null value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in the data”</a:t>
            </a:r>
            <a:endParaRPr lang="ko-KR" altLang="en-US" sz="26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05564-32D2-4FDB-88B7-ACF2CC4CCB9E}"/>
              </a:ext>
            </a:extLst>
          </p:cNvPr>
          <p:cNvSpPr txBox="1"/>
          <p:nvPr/>
        </p:nvSpPr>
        <p:spPr>
          <a:xfrm>
            <a:off x="1244520" y="2689934"/>
            <a:ext cx="262708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Pdays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Previous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C80FD-BADA-4CA5-8128-4868A99C9A43}"/>
              </a:ext>
            </a:extLst>
          </p:cNvPr>
          <p:cNvSpPr txBox="1"/>
          <p:nvPr/>
        </p:nvSpPr>
        <p:spPr>
          <a:xfrm>
            <a:off x="3159026" y="2699844"/>
            <a:ext cx="262708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C505-CA47-4A12-86EA-ED8BFBEF6EB4}"/>
              </a:ext>
            </a:extLst>
          </p:cNvPr>
          <p:cNvSpPr txBox="1"/>
          <p:nvPr/>
        </p:nvSpPr>
        <p:spPr>
          <a:xfrm>
            <a:off x="7378628" y="2706029"/>
            <a:ext cx="711925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Job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Marital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Education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Default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090F4-8F7A-4028-A5BC-F6FFEFB55AC9}"/>
              </a:ext>
            </a:extLst>
          </p:cNvPr>
          <p:cNvSpPr txBox="1"/>
          <p:nvPr/>
        </p:nvSpPr>
        <p:spPr>
          <a:xfrm>
            <a:off x="9220304" y="2689933"/>
            <a:ext cx="711925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month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day_of_week</a:t>
            </a:r>
            <a:r>
              <a:rPr lang="en-US" altLang="ko-KR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Poutcome</a:t>
            </a:r>
            <a:endParaRPr lang="en-US" altLang="ko-KR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B0F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Y (target)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0DDC1-5300-4FA9-807F-7F0CA179D795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044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702167" y="1945824"/>
            <a:ext cx="8594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Age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We think the perception of deposits will vary depending on age.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Job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type of job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It will have an impact because profits depend on jobs.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Default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credit in default?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Those who are credit in default will not hold deposits.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Housing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housing loan?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The loan of the house will affect deposit registration.</a:t>
            </a: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Loan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: has personal loan?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(categorical)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Individuals' loan status will affect deposit registration.</a:t>
            </a:r>
          </a:p>
          <a:p>
            <a:endParaRPr lang="ko-KR" altLang="en-US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CBC4A-9DE5-47E1-82B6-57F8788AE1BD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19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3414502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Dataset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26025-7FDB-4F02-8175-261554F0FB0C}"/>
              </a:ext>
            </a:extLst>
          </p:cNvPr>
          <p:cNvSpPr txBox="1"/>
          <p:nvPr/>
        </p:nvSpPr>
        <p:spPr>
          <a:xfrm>
            <a:off x="1517724" y="2259205"/>
            <a:ext cx="9616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Emp.var.rate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employment variation rate - quarterly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Cons.price.idx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price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Cons.conf.idx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consumer confidence index - monthly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Euribor3m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euribor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3 month rate - daily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</a:p>
          <a:p>
            <a:endParaRPr lang="en-US" altLang="ko-KR" sz="1000" dirty="0">
              <a:solidFill>
                <a:srgbClr val="FF6600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Nr.employed</a:t>
            </a:r>
            <a:r>
              <a:rPr lang="en-US" altLang="ko-KR" sz="2000" dirty="0">
                <a:solidFill>
                  <a:srgbClr val="FF00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: number of employees - quarterly indicator </a:t>
            </a:r>
            <a:r>
              <a:rPr lang="en-US" altLang="ko-KR" sz="2000" dirty="0">
                <a:solidFill>
                  <a:srgbClr val="FF6600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(numeric)</a:t>
            </a:r>
            <a:endParaRPr lang="ko-KR" altLang="en-US" sz="2000" dirty="0">
              <a:solidFill>
                <a:srgbClr val="FF6600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endParaRPr lang="en-US" altLang="ko-KR" sz="2000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50706C4-D370-482A-A81C-280C8C6025E9}"/>
              </a:ext>
            </a:extLst>
          </p:cNvPr>
          <p:cNvSpPr/>
          <p:nvPr/>
        </p:nvSpPr>
        <p:spPr>
          <a:xfrm>
            <a:off x="2197346" y="5168311"/>
            <a:ext cx="1094839" cy="646332"/>
          </a:xfrm>
          <a:prstGeom prst="rightArrow">
            <a:avLst>
              <a:gd name="adj1" fmla="val 50000"/>
              <a:gd name="adj2" fmla="val 687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6117B-F737-4ABB-8B6E-7A76A51240FD}"/>
              </a:ext>
            </a:extLst>
          </p:cNvPr>
          <p:cNvSpPr txBox="1"/>
          <p:nvPr/>
        </p:nvSpPr>
        <p:spPr>
          <a:xfrm>
            <a:off x="2970136" y="5004877"/>
            <a:ext cx="7388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Economic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conditions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can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affect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people's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enrollment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400" b="1" dirty="0" err="1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deposits</a:t>
            </a:r>
            <a:r>
              <a:rPr lang="ko-KR" altLang="en-US" sz="2400" b="1" dirty="0">
                <a:solidFill>
                  <a:srgbClr val="FCD77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A8A0-3CE4-445F-8B9D-87036AD14B13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1871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Data</a:t>
            </a:r>
            <a:r>
              <a:rPr lang="ko-KR" altLang="en-US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 </a:t>
            </a:r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Preprocessing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4F86-64D5-4551-9FCA-33863B765C7C}"/>
              </a:ext>
            </a:extLst>
          </p:cNvPr>
          <p:cNvSpPr txBox="1"/>
          <p:nvPr/>
        </p:nvSpPr>
        <p:spPr>
          <a:xfrm>
            <a:off x="3783134" y="1887989"/>
            <a:ext cx="761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1. Outlier Data detection</a:t>
            </a:r>
          </a:p>
          <a:p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2A0F4-0085-41BA-8557-444D309A871A}"/>
              </a:ext>
            </a:extLst>
          </p:cNvPr>
          <p:cNvSpPr/>
          <p:nvPr/>
        </p:nvSpPr>
        <p:spPr>
          <a:xfrm>
            <a:off x="3783134" y="2243340"/>
            <a:ext cx="6096000" cy="22529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2. Feature Scaling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min-max normalization</a:t>
            </a:r>
            <a:endParaRPr lang="en-US" altLang="ko-KR" sz="2400" b="1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299893-86D4-41D0-A30E-5E4AA8CBE2DC}"/>
              </a:ext>
            </a:extLst>
          </p:cNvPr>
          <p:cNvSpPr/>
          <p:nvPr/>
        </p:nvSpPr>
        <p:spPr>
          <a:xfrm>
            <a:off x="3783134" y="4851615"/>
            <a:ext cx="6096000" cy="1142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3. Splitting the Training and Test set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  <a:sym typeface="Wingdings" panose="05000000000000000000" pitchFamily="2" charset="2"/>
              </a:rPr>
              <a:t> Cross validation </a:t>
            </a:r>
            <a:endParaRPr lang="ko-KR" altLang="en-US" sz="24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C4E11C-3EB1-4ADD-A55E-FBF78FD41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97" y="4074165"/>
            <a:ext cx="2929004" cy="695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BAB72-8EED-46CB-993F-94B1F82513B7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7922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2578-3FA5-49AA-A499-D598F31AA62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EB29F-F7A6-499E-87CF-3A1973F7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373515"/>
            <a:ext cx="4981138" cy="9267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CD770"/>
                </a:solidFill>
                <a:latin typeface="Airbnb Cereal App Extra" panose="020B0802020203020204" pitchFamily="34" charset="-18"/>
                <a:ea typeface="Airbnb Cereal App Extra" panose="020B0802020203020204" pitchFamily="34" charset="-18"/>
                <a:cs typeface="Airbnb Cereal App Extra" panose="020B0802020203020204" pitchFamily="34" charset="-18"/>
              </a:rPr>
              <a:t>Brief Description</a:t>
            </a:r>
            <a:endParaRPr lang="ko-KR" altLang="en-US" sz="4000" dirty="0">
              <a:solidFill>
                <a:srgbClr val="FCD770"/>
              </a:solidFill>
              <a:latin typeface="Airbnb Cereal App Extra" panose="020B0802020203020204" pitchFamily="34" charset="-18"/>
              <a:cs typeface="Airbnb Cereal App Extra" panose="020B0802020203020204" pitchFamily="34" charset="-1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E4D362-8C30-49A0-A74A-9AD2C4D5B8A1}"/>
              </a:ext>
            </a:extLst>
          </p:cNvPr>
          <p:cNvSpPr/>
          <p:nvPr/>
        </p:nvSpPr>
        <p:spPr>
          <a:xfrm>
            <a:off x="595830" y="795234"/>
            <a:ext cx="201058" cy="75633"/>
          </a:xfrm>
          <a:prstGeom prst="rect">
            <a:avLst/>
          </a:prstGeom>
          <a:solidFill>
            <a:srgbClr val="FCD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24410-3772-49F3-934F-9750E78005D4}"/>
              </a:ext>
            </a:extLst>
          </p:cNvPr>
          <p:cNvSpPr txBox="1"/>
          <p:nvPr/>
        </p:nvSpPr>
        <p:spPr>
          <a:xfrm>
            <a:off x="9901107" y="272014"/>
            <a:ext cx="204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Term Project </a:t>
            </a:r>
            <a:r>
              <a:rPr lang="en-US" altLang="ko-KR" sz="1400" dirty="0">
                <a:solidFill>
                  <a:srgbClr val="FCD77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irbnb Cereal App" panose="020B0702020203020204" pitchFamily="34" charset="-18"/>
              </a:rPr>
              <a:t>Proposal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1BD7-D225-4318-8246-18E20253D278}"/>
              </a:ext>
            </a:extLst>
          </p:cNvPr>
          <p:cNvSpPr txBox="1"/>
          <p:nvPr/>
        </p:nvSpPr>
        <p:spPr>
          <a:xfrm>
            <a:off x="1702167" y="1150590"/>
            <a:ext cx="3047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In</a:t>
            </a:r>
            <a:r>
              <a:rPr lang="ko-KR" altLang="en-US" sz="2200" b="1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Classification</a:t>
            </a:r>
            <a:endParaRPr lang="ko-KR" altLang="en-US" sz="2200" b="1" dirty="0">
              <a:solidFill>
                <a:schemeClr val="bg1"/>
              </a:solidFill>
              <a:latin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4FD40-BDDD-4FEF-9D87-02EBA4B0667F}"/>
              </a:ext>
            </a:extLst>
          </p:cNvPr>
          <p:cNvSpPr txBox="1"/>
          <p:nvPr/>
        </p:nvSpPr>
        <p:spPr>
          <a:xfrm>
            <a:off x="4639774" y="19009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6600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C7CA1-3808-4F1A-96A8-DEC21DF7FC14}"/>
              </a:ext>
            </a:extLst>
          </p:cNvPr>
          <p:cNvSpPr txBox="1"/>
          <p:nvPr/>
        </p:nvSpPr>
        <p:spPr>
          <a:xfrm>
            <a:off x="4825453" y="2495146"/>
            <a:ext cx="7119256" cy="358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KNN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SVM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Decision</a:t>
            </a: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Tree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Random</a:t>
            </a:r>
            <a:r>
              <a:rPr lang="ko-KR" altLang="en-US" sz="2200" dirty="0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Forest</a:t>
            </a:r>
            <a:r>
              <a:rPr lang="en-US" altLang="ko-KR" sz="2200" dirty="0">
                <a:solidFill>
                  <a:schemeClr val="bg1"/>
                </a:solidFill>
                <a:latin typeface="Airbnb Cereal App" panose="020B0702020203020204" pitchFamily="34" charset="-18"/>
                <a:ea typeface="Airbnb Cereal App" panose="020B0702020203020204" pitchFamily="34" charset="-18"/>
                <a:cs typeface="Airbnb Cereal App" panose="020B0702020203020204" pitchFamily="34" charset="-18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GradientBoostingClassifier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XGBClassifier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  <a:latin typeface="Airbnb Cereal App" panose="020B0702020203020204" pitchFamily="34" charset="-18"/>
                <a:cs typeface="Airbnb Cereal App" panose="020B0702020203020204" pitchFamily="34" charset="-18"/>
              </a:rPr>
              <a:t>GaussianNB</a:t>
            </a:r>
            <a:endParaRPr lang="en-US" altLang="ko-KR" sz="2200" dirty="0">
              <a:solidFill>
                <a:schemeClr val="bg1"/>
              </a:solidFill>
              <a:latin typeface="Airbnb Cereal App" panose="020B0702020203020204" pitchFamily="34" charset="-18"/>
              <a:ea typeface="Airbnb Cereal App" panose="020B0702020203020204" pitchFamily="34" charset="-18"/>
              <a:cs typeface="Airbnb Cereal App" panose="020B07020202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62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67F5762E47F904CB0D2A5ADCDE74FC1" ma:contentTypeVersion="10" ma:contentTypeDescription="새 문서를 만듭니다." ma:contentTypeScope="" ma:versionID="da242756db62def84f45a6f0037f3d2d">
  <xsd:schema xmlns:xsd="http://www.w3.org/2001/XMLSchema" xmlns:xs="http://www.w3.org/2001/XMLSchema" xmlns:p="http://schemas.microsoft.com/office/2006/metadata/properties" xmlns:ns3="72ab90e3-9b34-48bb-b4a2-7576dffe3912" targetNamespace="http://schemas.microsoft.com/office/2006/metadata/properties" ma:root="true" ma:fieldsID="27f54fa0da6b08a726360b6eea53a8a8" ns3:_="">
    <xsd:import namespace="72ab90e3-9b34-48bb-b4a2-7576dffe3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b90e3-9b34-48bb-b4a2-7576dffe3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5E77DB-5BCE-4D1A-913C-B9CBD443719E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72ab90e3-9b34-48bb-b4a2-7576dffe3912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95D75E-F54E-495F-8B47-534F303AB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6335BA-4AD6-4365-B70B-DDDBA8B59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ab90e3-9b34-48bb-b4a2-7576dffe3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1078</Words>
  <Application>Microsoft Office PowerPoint</Application>
  <PresentationFormat>와이드스크린</PresentationFormat>
  <Paragraphs>278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Airbnb Cereal App Extra</vt:lpstr>
      <vt:lpstr>나눔고딕</vt:lpstr>
      <vt:lpstr>Inter</vt:lpstr>
      <vt:lpstr>맑은 고딕</vt:lpstr>
      <vt:lpstr>Airbnb Cereal App</vt:lpstr>
      <vt:lpstr>Arial</vt:lpstr>
      <vt:lpstr>배달의민족 도현</vt:lpstr>
      <vt:lpstr>Office 테마</vt:lpstr>
      <vt:lpstr>Term Project  Proposal</vt:lpstr>
      <vt:lpstr>PowerPoint 프레젠테이션</vt:lpstr>
      <vt:lpstr>Project Title</vt:lpstr>
      <vt:lpstr>Dataset</vt:lpstr>
      <vt:lpstr>Dataset</vt:lpstr>
      <vt:lpstr>Dataset</vt:lpstr>
      <vt:lpstr>Dataset</vt:lpstr>
      <vt:lpstr>Data Preprocessing</vt:lpstr>
      <vt:lpstr>Brief Description</vt:lpstr>
      <vt:lpstr>Project Title</vt:lpstr>
      <vt:lpstr>Project Idea</vt:lpstr>
      <vt:lpstr>Dataset</vt:lpstr>
      <vt:lpstr>Brief Description</vt:lpstr>
      <vt:lpstr>Brief Description</vt:lpstr>
      <vt:lpstr>Team member</vt:lpstr>
      <vt:lpstr>Schedule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오성원</dc:creator>
  <cp:lastModifiedBy>오성원</cp:lastModifiedBy>
  <cp:revision>35</cp:revision>
  <dcterms:created xsi:type="dcterms:W3CDTF">2020-10-29T14:25:17Z</dcterms:created>
  <dcterms:modified xsi:type="dcterms:W3CDTF">2020-11-02T07:50:41Z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0x010100967F5762E47F904CB0D2A5ADCDE74FC1</vt:lpwstr>
  </property>
</Properties>
</file>